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3455" r:id="rId4"/>
    <p:sldId id="3449" r:id="rId5"/>
    <p:sldId id="3457" r:id="rId6"/>
    <p:sldId id="3456" r:id="rId7"/>
    <p:sldId id="3458" r:id="rId8"/>
    <p:sldId id="3459" r:id="rId9"/>
    <p:sldId id="3460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SemiBold" panose="020B0604020202020204" charset="0"/>
      <p:bold r:id="rId17"/>
      <p:boldItalic r:id="rId18"/>
    </p:embeddedFont>
    <p:embeddedFont>
      <p:font typeface="Open Sans Light" panose="020B060402020202020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TRIMESTRALES%20PQRSD%20ITP%202022\INFORME%20TRIMESTRAL%20PQRS%20JULIO-SEPTIEMBRE\JULIO%20A%20SEPTIEMBRE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F:\TRIMESTRALES%20PQRSD%20ITP%202022\INFORME%20TRIMESTRAL%20PQRS%20JULIO-SEPTIEMBRE\JULIO%20A%20SEPTIEMBRE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F:\TRIMESTRALES%20PQRSD%20ITP%202022\3.%20INFORME%20TRIMESTRAL%20PQRS%20JULIO-SEPTIEMBRE\JULIO%20A%20SEPTIEMBRE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ENERO'!$J$10:$K$10</c:f>
              <c:numCache>
                <c:formatCode>0%</c:formatCode>
                <c:ptCount val="2"/>
                <c:pt idx="0" formatCode="General">
                  <c:v>1275</c:v>
                </c:pt>
                <c:pt idx="1">
                  <c:v>0.52104617899468741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1-4AF8-939E-DEE623C00E40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ENERO'!$J$11:$K$11</c:f>
              <c:numCache>
                <c:formatCode>0%</c:formatCode>
                <c:ptCount val="2"/>
                <c:pt idx="0" formatCode="General">
                  <c:v>937</c:v>
                </c:pt>
                <c:pt idx="1">
                  <c:v>0.38291785860237026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1-4AF8-939E-DEE623C00E40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ENERO'!$J$12:$K$12</c:f>
              <c:numCache>
                <c:formatCode>0%</c:formatCode>
                <c:ptCount val="2"/>
                <c:pt idx="0" formatCode="General">
                  <c:v>235</c:v>
                </c:pt>
                <c:pt idx="1">
                  <c:v>9.6035962402942376E-2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1-4AF8-939E-DEE623C00E40}"/>
            </c:ext>
          </c:extLst>
        </c:ser>
        <c:ser>
          <c:idx val="3"/>
          <c:order val="3"/>
          <c:tx>
            <c:strRef>
              <c:f>'total canales de comu ENERO'!$F$13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ENERO'!$J$13:$K$13</c:f>
              <c:numCache>
                <c:formatCode>0%</c:formatCode>
                <c:ptCount val="2"/>
                <c:pt idx="0" formatCode="General">
                  <c:v>2447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71-4AF8-939E-DEE623C00E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i="0" u="none" strike="noStrike" cap="all" normalizeH="0" baseline="0"/>
              <a:t>PQRS Recibidas III Trimestre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'total canales de comu ENERO'!$G$10:$I$10</c:f>
              <c:numCache>
                <c:formatCode>General</c:formatCode>
                <c:ptCount val="3"/>
                <c:pt idx="0">
                  <c:v>855</c:v>
                </c:pt>
                <c:pt idx="1">
                  <c:v>205</c:v>
                </c:pt>
                <c:pt idx="2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8-47EB-96E1-7C05A3EDDCFC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'total canales de comu ENERO'!$G$11:$I$11</c:f>
              <c:numCache>
                <c:formatCode>General</c:formatCode>
                <c:ptCount val="3"/>
                <c:pt idx="0">
                  <c:v>252</c:v>
                </c:pt>
                <c:pt idx="1">
                  <c:v>355</c:v>
                </c:pt>
                <c:pt idx="2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8-47EB-96E1-7C05A3EDDCFC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'total canales de comu ENERO'!$G$12:$I$12</c:f>
              <c:numCache>
                <c:formatCode>General</c:formatCode>
                <c:ptCount val="3"/>
                <c:pt idx="0">
                  <c:v>24</c:v>
                </c:pt>
                <c:pt idx="1">
                  <c:v>133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E8-47EB-96E1-7C05A3EDDC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88276607"/>
        <c:axId val="1588268287"/>
        <c:axId val="0"/>
      </c:bar3DChart>
      <c:catAx>
        <c:axId val="158827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268287"/>
        <c:crosses val="autoZero"/>
        <c:auto val="1"/>
        <c:lblAlgn val="ctr"/>
        <c:lblOffset val="100"/>
        <c:noMultiLvlLbl val="0"/>
      </c:catAx>
      <c:valAx>
        <c:axId val="158826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827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</a:t>
            </a:r>
          </a:p>
        </c:rich>
      </c:tx>
      <c:layout>
        <c:manualLayout>
          <c:xMode val="edge"/>
          <c:yMode val="edge"/>
          <c:x val="0.2828524232214899"/>
          <c:y val="3.907202404621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'2022'!$J$9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'2022'!$J$10:$J$16</c:f>
              <c:numCache>
                <c:formatCode>0</c:formatCode>
                <c:ptCount val="7"/>
                <c:pt idx="0">
                  <c:v>198</c:v>
                </c:pt>
                <c:pt idx="1">
                  <c:v>675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7-4B3F-B770-84044CCB20FD}"/>
            </c:ext>
          </c:extLst>
        </c:ser>
        <c:ser>
          <c:idx val="1"/>
          <c:order val="1"/>
          <c:tx>
            <c:strRef>
              <c:f>'2022'!$K$9</c:f>
              <c:strCache>
                <c:ptCount val="1"/>
                <c:pt idx="0">
                  <c:v>PORCENTAJE 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'2022'!$K$10:$K$16</c:f>
              <c:numCache>
                <c:formatCode>0%</c:formatCode>
                <c:ptCount val="7"/>
                <c:pt idx="0">
                  <c:v>0.2028688524590164</c:v>
                </c:pt>
                <c:pt idx="1">
                  <c:v>0.69159836065573765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0.10553278688524591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7-4B3F-B770-84044CCB20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ESTADÍSTICAS PQRS POR DEPENDENCIA </a:t>
            </a:r>
          </a:p>
          <a:p>
            <a:pPr>
              <a:defRPr/>
            </a:pPr>
            <a:r>
              <a:rPr lang="en-US">
                <a:solidFill>
                  <a:sysClr val="windowText" lastClr="000000"/>
                </a:solidFill>
              </a:rPr>
              <a:t>TRIMESTRE</a:t>
            </a:r>
            <a:r>
              <a:rPr lang="en-US" baseline="0">
                <a:solidFill>
                  <a:sysClr val="windowText" lastClr="000000"/>
                </a:solidFill>
              </a:rPr>
              <a:t> JULIO-SEPTIEMBRE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'Peticiones por dependencia'!$E$29</c:f>
              <c:strCache>
                <c:ptCount val="1"/>
                <c:pt idx="0">
                  <c:v>RECIBIDAS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dependencia'!$D$30:$D$45</c:f>
              <c:strCache>
                <c:ptCount val="16"/>
                <c:pt idx="0">
                  <c:v>ATENCION AL USUARIO</c:v>
                </c:pt>
                <c:pt idx="1">
                  <c:v>B.UNIVERSITARIO 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</c:v>
                </c:pt>
                <c:pt idx="5">
                  <c:v>CONTRATACION</c:v>
                </c:pt>
                <c:pt idx="6">
                  <c:v>FINANCIERA</c:v>
                </c:pt>
                <c:pt idx="7">
                  <c:v>JURIDICA</c:v>
                </c:pt>
                <c:pt idx="8">
                  <c:v>PLANEACION </c:v>
                </c:pt>
                <c:pt idx="9">
                  <c:v>RECTORIA</c:v>
                </c:pt>
                <c:pt idx="10">
                  <c:v>RECURSOS FISICOS </c:v>
                </c:pt>
                <c:pt idx="11">
                  <c:v>REGISTRO Y CONTROL</c:v>
                </c:pt>
                <c:pt idx="12">
                  <c:v>SALA DE DOCENTES</c:v>
                </c:pt>
                <c:pt idx="13">
                  <c:v>TALENTO HUMANO</c:v>
                </c:pt>
                <c:pt idx="14">
                  <c:v>VICERRECTORIA ACADEMICA</c:v>
                </c:pt>
                <c:pt idx="15">
                  <c:v>VICERRECTORIA ADMINISTRATIVA</c:v>
                </c:pt>
              </c:strCache>
            </c:strRef>
          </c:cat>
          <c:val>
            <c:numRef>
              <c:f>'Peticiones por dependencia'!$E$30:$E$45</c:f>
              <c:numCache>
                <c:formatCode>General</c:formatCode>
                <c:ptCount val="16"/>
                <c:pt idx="0">
                  <c:v>290</c:v>
                </c:pt>
                <c:pt idx="1">
                  <c:v>4</c:v>
                </c:pt>
                <c:pt idx="2">
                  <c:v>34</c:v>
                </c:pt>
                <c:pt idx="3">
                  <c:v>13</c:v>
                </c:pt>
                <c:pt idx="4">
                  <c:v>80</c:v>
                </c:pt>
                <c:pt idx="5">
                  <c:v>15</c:v>
                </c:pt>
                <c:pt idx="6">
                  <c:v>16</c:v>
                </c:pt>
                <c:pt idx="7">
                  <c:v>2</c:v>
                </c:pt>
                <c:pt idx="8">
                  <c:v>42</c:v>
                </c:pt>
                <c:pt idx="9">
                  <c:v>0</c:v>
                </c:pt>
                <c:pt idx="10">
                  <c:v>43</c:v>
                </c:pt>
                <c:pt idx="11">
                  <c:v>142</c:v>
                </c:pt>
                <c:pt idx="12">
                  <c:v>1</c:v>
                </c:pt>
                <c:pt idx="13">
                  <c:v>34</c:v>
                </c:pt>
                <c:pt idx="14">
                  <c:v>25</c:v>
                </c:pt>
                <c:pt idx="1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D-4FF4-9B57-E0B6C53D7E07}"/>
            </c:ext>
          </c:extLst>
        </c:ser>
        <c:ser>
          <c:idx val="1"/>
          <c:order val="1"/>
          <c:tx>
            <c:strRef>
              <c:f>'Peticiones por dependencia'!$F$29</c:f>
              <c:strCache>
                <c:ptCount val="1"/>
                <c:pt idx="0">
                  <c:v>ATENDIDAS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8"/>
              <c:layout>
                <c:manualLayout>
                  <c:x val="0"/>
                  <c:y val="-1.851851851851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1D-4FF4-9B57-E0B6C53D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dependencia'!$D$30:$D$45</c:f>
              <c:strCache>
                <c:ptCount val="16"/>
                <c:pt idx="0">
                  <c:v>ATENCION AL USUARIO</c:v>
                </c:pt>
                <c:pt idx="1">
                  <c:v>B.UNIVERSITARIO 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</c:v>
                </c:pt>
                <c:pt idx="5">
                  <c:v>CONTRATACION</c:v>
                </c:pt>
                <c:pt idx="6">
                  <c:v>FINANCIERA</c:v>
                </c:pt>
                <c:pt idx="7">
                  <c:v>JURIDICA</c:v>
                </c:pt>
                <c:pt idx="8">
                  <c:v>PLANEACION </c:v>
                </c:pt>
                <c:pt idx="9">
                  <c:v>RECTORIA</c:v>
                </c:pt>
                <c:pt idx="10">
                  <c:v>RECURSOS FISICOS </c:v>
                </c:pt>
                <c:pt idx="11">
                  <c:v>REGISTRO Y CONTROL</c:v>
                </c:pt>
                <c:pt idx="12">
                  <c:v>SALA DE DOCENTES</c:v>
                </c:pt>
                <c:pt idx="13">
                  <c:v>TALENTO HUMANO</c:v>
                </c:pt>
                <c:pt idx="14">
                  <c:v>VICERRECTORIA ACADEMICA</c:v>
                </c:pt>
                <c:pt idx="15">
                  <c:v>VICERRECTORIA ADMINISTRATIVA</c:v>
                </c:pt>
              </c:strCache>
            </c:strRef>
          </c:cat>
          <c:val>
            <c:numRef>
              <c:f>'Peticiones por dependencia'!$F$30:$F$45</c:f>
              <c:numCache>
                <c:formatCode>General</c:formatCode>
                <c:ptCount val="16"/>
                <c:pt idx="0">
                  <c:v>290</c:v>
                </c:pt>
                <c:pt idx="1">
                  <c:v>4</c:v>
                </c:pt>
                <c:pt idx="2">
                  <c:v>26</c:v>
                </c:pt>
                <c:pt idx="3">
                  <c:v>13</c:v>
                </c:pt>
                <c:pt idx="4">
                  <c:v>67</c:v>
                </c:pt>
                <c:pt idx="5">
                  <c:v>14</c:v>
                </c:pt>
                <c:pt idx="6">
                  <c:v>14</c:v>
                </c:pt>
                <c:pt idx="7">
                  <c:v>2</c:v>
                </c:pt>
                <c:pt idx="8">
                  <c:v>40</c:v>
                </c:pt>
                <c:pt idx="9">
                  <c:v>0</c:v>
                </c:pt>
                <c:pt idx="10">
                  <c:v>43</c:v>
                </c:pt>
                <c:pt idx="11">
                  <c:v>130</c:v>
                </c:pt>
                <c:pt idx="12">
                  <c:v>1</c:v>
                </c:pt>
                <c:pt idx="13">
                  <c:v>32</c:v>
                </c:pt>
                <c:pt idx="14">
                  <c:v>23</c:v>
                </c:pt>
                <c:pt idx="1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D-4FF4-9B57-E0B6C53D7E07}"/>
            </c:ext>
          </c:extLst>
        </c:ser>
        <c:ser>
          <c:idx val="2"/>
          <c:order val="2"/>
          <c:tx>
            <c:strRef>
              <c:f>'Peticiones por dependencia'!$G$29</c:f>
              <c:strCache>
                <c:ptCount val="1"/>
                <c:pt idx="0">
                  <c:v>SIN ATENDER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-5.1347874979649532E-3"/>
                  <c:y val="-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1D-4FF4-9B57-E0B6C53D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dependencia'!$D$30:$D$45</c:f>
              <c:strCache>
                <c:ptCount val="16"/>
                <c:pt idx="0">
                  <c:v>ATENCION AL USUARIO</c:v>
                </c:pt>
                <c:pt idx="1">
                  <c:v>B.UNIVERSITARIO 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</c:v>
                </c:pt>
                <c:pt idx="5">
                  <c:v>CONTRATACION</c:v>
                </c:pt>
                <c:pt idx="6">
                  <c:v>FINANCIERA</c:v>
                </c:pt>
                <c:pt idx="7">
                  <c:v>JURIDICA</c:v>
                </c:pt>
                <c:pt idx="8">
                  <c:v>PLANEACION </c:v>
                </c:pt>
                <c:pt idx="9">
                  <c:v>RECTORIA</c:v>
                </c:pt>
                <c:pt idx="10">
                  <c:v>RECURSOS FISICOS </c:v>
                </c:pt>
                <c:pt idx="11">
                  <c:v>REGISTRO Y CONTROL</c:v>
                </c:pt>
                <c:pt idx="12">
                  <c:v>SALA DE DOCENTES</c:v>
                </c:pt>
                <c:pt idx="13">
                  <c:v>TALENTO HUMANO</c:v>
                </c:pt>
                <c:pt idx="14">
                  <c:v>VICERRECTORIA ACADEMICA</c:v>
                </c:pt>
                <c:pt idx="15">
                  <c:v>VICERRECTORIA ADMINISTRATIVA</c:v>
                </c:pt>
              </c:strCache>
            </c:strRef>
          </c:cat>
          <c:val>
            <c:numRef>
              <c:f>'Peticiones por dependencia'!$G$30:$G$45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13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12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D-4FF4-9B57-E0B6C53D7E07}"/>
            </c:ext>
          </c:extLst>
        </c:ser>
        <c:ser>
          <c:idx val="3"/>
          <c:order val="3"/>
          <c:tx>
            <c:strRef>
              <c:f>'Peticiones por dependencia'!$H$29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0852210024909E-3"/>
                  <c:y val="-2.597402597402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1D-4FF4-9B57-E0B6C53D7E07}"/>
                </c:ext>
              </c:extLst>
            </c:dLbl>
            <c:dLbl>
              <c:idx val="1"/>
              <c:layout>
                <c:manualLayout>
                  <c:x val="1.4508522100248823E-3"/>
                  <c:y val="-4.112554112554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1D-4FF4-9B57-E0B6C53D7E07}"/>
                </c:ext>
              </c:extLst>
            </c:dLbl>
            <c:dLbl>
              <c:idx val="2"/>
              <c:layout>
                <c:manualLayout>
                  <c:x val="0"/>
                  <c:y val="-4.329004329004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1D-4FF4-9B57-E0B6C53D7E07}"/>
                </c:ext>
              </c:extLst>
            </c:dLbl>
            <c:dLbl>
              <c:idx val="3"/>
              <c:layout>
                <c:manualLayout>
                  <c:x val="-4.3525566300746735E-3"/>
                  <c:y val="-4.545454545454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1D-4FF4-9B57-E0B6C53D7E07}"/>
                </c:ext>
              </c:extLst>
            </c:dLbl>
            <c:dLbl>
              <c:idx val="4"/>
              <c:layout>
                <c:manualLayout>
                  <c:x val="-2.9017044200498709E-3"/>
                  <c:y val="-4.54545454545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21D-4FF4-9B57-E0B6C53D7E07}"/>
                </c:ext>
              </c:extLst>
            </c:dLbl>
            <c:dLbl>
              <c:idx val="5"/>
              <c:layout>
                <c:manualLayout>
                  <c:x val="-5.3197299827832882E-1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21D-4FF4-9B57-E0B6C53D7E07}"/>
                </c:ext>
              </c:extLst>
            </c:dLbl>
            <c:dLbl>
              <c:idx val="6"/>
              <c:layout>
                <c:manualLayout>
                  <c:x val="2.901704420049818E-3"/>
                  <c:y val="-6.060606060606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21D-4FF4-9B57-E0B6C53D7E07}"/>
                </c:ext>
              </c:extLst>
            </c:dLbl>
            <c:dLbl>
              <c:idx val="7"/>
              <c:layout>
                <c:manualLayout>
                  <c:x val="5.1347874979648898E-3"/>
                  <c:y val="-5.349794238683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21D-4FF4-9B57-E0B6C53D7E07}"/>
                </c:ext>
              </c:extLst>
            </c:dLbl>
            <c:dLbl>
              <c:idx val="8"/>
              <c:layout>
                <c:manualLayout>
                  <c:x val="-4.3525566300747272E-3"/>
                  <c:y val="-6.277056277056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21D-4FF4-9B57-E0B6C53D7E07}"/>
                </c:ext>
              </c:extLst>
            </c:dLbl>
            <c:dLbl>
              <c:idx val="9"/>
              <c:layout>
                <c:manualLayout>
                  <c:x val="0"/>
                  <c:y val="-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21D-4FF4-9B57-E0B6C53D7E07}"/>
                </c:ext>
              </c:extLst>
            </c:dLbl>
            <c:dLbl>
              <c:idx val="10"/>
              <c:layout>
                <c:manualLayout>
                  <c:x val="0"/>
                  <c:y val="-4.11255411255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21D-4FF4-9B57-E0B6C53D7E07}"/>
                </c:ext>
              </c:extLst>
            </c:dLbl>
            <c:dLbl>
              <c:idx val="11"/>
              <c:layout>
                <c:manualLayout>
                  <c:x val="-1.0639459965566576E-16"/>
                  <c:y val="-3.89610389610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21D-4FF4-9B57-E0B6C53D7E07}"/>
                </c:ext>
              </c:extLst>
            </c:dLbl>
            <c:dLbl>
              <c:idx val="12"/>
              <c:layout>
                <c:manualLayout>
                  <c:x val="-1.0639459965566576E-16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21D-4FF4-9B57-E0B6C53D7E07}"/>
                </c:ext>
              </c:extLst>
            </c:dLbl>
            <c:dLbl>
              <c:idx val="13"/>
              <c:layout>
                <c:manualLayout>
                  <c:x val="0"/>
                  <c:y val="-4.54545454545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21D-4FF4-9B57-E0B6C53D7E07}"/>
                </c:ext>
              </c:extLst>
            </c:dLbl>
            <c:dLbl>
              <c:idx val="14"/>
              <c:layout>
                <c:manualLayout>
                  <c:x val="-2.901704420049818E-3"/>
                  <c:y val="-4.545454545454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21D-4FF4-9B57-E0B6C53D7E07}"/>
                </c:ext>
              </c:extLst>
            </c:dLbl>
            <c:dLbl>
              <c:idx val="15"/>
              <c:layout>
                <c:manualLayout>
                  <c:x val="0"/>
                  <c:y val="-5.194805194805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21D-4FF4-9B57-E0B6C53D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dependencia'!$D$30:$D$45</c:f>
              <c:strCache>
                <c:ptCount val="16"/>
                <c:pt idx="0">
                  <c:v>ATENCION AL USUARIO</c:v>
                </c:pt>
                <c:pt idx="1">
                  <c:v>B.UNIVERSITARIO 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</c:v>
                </c:pt>
                <c:pt idx="5">
                  <c:v>CONTRATACION</c:v>
                </c:pt>
                <c:pt idx="6">
                  <c:v>FINANCIERA</c:v>
                </c:pt>
                <c:pt idx="7">
                  <c:v>JURIDICA</c:v>
                </c:pt>
                <c:pt idx="8">
                  <c:v>PLANEACION </c:v>
                </c:pt>
                <c:pt idx="9">
                  <c:v>RECTORIA</c:v>
                </c:pt>
                <c:pt idx="10">
                  <c:v>RECURSOS FISICOS </c:v>
                </c:pt>
                <c:pt idx="11">
                  <c:v>REGISTRO Y CONTROL</c:v>
                </c:pt>
                <c:pt idx="12">
                  <c:v>SALA DE DOCENTES</c:v>
                </c:pt>
                <c:pt idx="13">
                  <c:v>TALENTO HUMANO</c:v>
                </c:pt>
                <c:pt idx="14">
                  <c:v>VICERRECTORIA ACADEMICA</c:v>
                </c:pt>
                <c:pt idx="15">
                  <c:v>VICERRECTORIA ADMINISTRATIVA</c:v>
                </c:pt>
              </c:strCache>
            </c:strRef>
          </c:cat>
          <c:val>
            <c:numRef>
              <c:f>'Peticiones por dependencia'!$H$30:$H$45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0.76470588235294112</c:v>
                </c:pt>
                <c:pt idx="3">
                  <c:v>1</c:v>
                </c:pt>
                <c:pt idx="4">
                  <c:v>0.83750000000000002</c:v>
                </c:pt>
                <c:pt idx="5">
                  <c:v>0.93333333333333335</c:v>
                </c:pt>
                <c:pt idx="6">
                  <c:v>0.875</c:v>
                </c:pt>
                <c:pt idx="7">
                  <c:v>1</c:v>
                </c:pt>
                <c:pt idx="8">
                  <c:v>0.95238095238095233</c:v>
                </c:pt>
                <c:pt idx="9">
                  <c:v>0</c:v>
                </c:pt>
                <c:pt idx="10">
                  <c:v>1</c:v>
                </c:pt>
                <c:pt idx="11">
                  <c:v>0.91549295774647887</c:v>
                </c:pt>
                <c:pt idx="12">
                  <c:v>1</c:v>
                </c:pt>
                <c:pt idx="13">
                  <c:v>0.94117647058823528</c:v>
                </c:pt>
                <c:pt idx="14">
                  <c:v>0.92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21D-4FF4-9B57-E0B6C53D7E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8493920"/>
        <c:axId val="1848498080"/>
        <c:axId val="0"/>
      </c:bar3DChart>
      <c:catAx>
        <c:axId val="18484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48498080"/>
        <c:crosses val="autoZero"/>
        <c:auto val="1"/>
        <c:lblAlgn val="ctr"/>
        <c:lblOffset val="100"/>
        <c:noMultiLvlLbl val="0"/>
      </c:catAx>
      <c:valAx>
        <c:axId val="184849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484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924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ciudadano@itp.edu.co" TargetMode="External"/><Relationship Id="rId2" Type="http://schemas.openxmlformats.org/officeDocument/2006/relationships/hyperlink" Target="http://www.itp.edu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notificacionesjudiciales@itp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usuario@itp.edu.c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atencionalusuario@itp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307731" y="23751"/>
            <a:ext cx="55919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Informe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de Peticiones,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Quejas, Reclamos, 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PQRSD)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 smtClean="0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8800" y="2083667"/>
            <a:ext cx="3488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TERCER TRIMESTRE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2022</a:t>
            </a:r>
          </a:p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OFICINA ATENCIÓN AL USUARIO </a:t>
            </a:r>
          </a:p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SEPTIEMBRE DE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60408"/>
              </p:ext>
            </p:extLst>
          </p:nvPr>
        </p:nvGraphicFramePr>
        <p:xfrm>
          <a:off x="2135333" y="3008186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96" y="2573428"/>
            <a:ext cx="2834886" cy="2597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12632" y="1834764"/>
            <a:ext cx="8584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  <a:p>
            <a:pPr algn="just"/>
            <a:r>
              <a:rPr lang="es-CO" dirty="0"/>
              <a:t> Durante el </a:t>
            </a:r>
            <a:r>
              <a:rPr lang="es-CO" dirty="0" smtClean="0"/>
              <a:t>tercer trimestre </a:t>
            </a:r>
            <a:r>
              <a:rPr lang="es-CO" dirty="0"/>
              <a:t>del año </a:t>
            </a:r>
            <a:r>
              <a:rPr lang="es-CO" dirty="0" smtClean="0"/>
              <a:t>2022 no </a:t>
            </a:r>
            <a:r>
              <a:rPr lang="es-CO" dirty="0"/>
              <a:t>se presento ningún evento donde </a:t>
            </a:r>
            <a:r>
              <a:rPr lang="es-CO" dirty="0" smtClean="0"/>
              <a:t>se niega </a:t>
            </a:r>
            <a:r>
              <a:rPr lang="es-CO" dirty="0"/>
              <a:t>el acceso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a </a:t>
            </a:r>
            <a:r>
              <a:rPr lang="es-CO" dirty="0"/>
              <a:t>la información de la entidad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74178" y="140000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trimestre </a:t>
            </a:r>
            <a:r>
              <a:rPr lang="es-CO" dirty="0"/>
              <a:t>del año </a:t>
            </a:r>
            <a:r>
              <a:rPr lang="es-CO" dirty="0" smtClean="0"/>
              <a:t>2022, fueron tipificadas las PQRS respectivamente y no se dio «traslados </a:t>
            </a:r>
            <a:r>
              <a:rPr lang="es-CO" dirty="0"/>
              <a:t>a </a:t>
            </a:r>
            <a:r>
              <a:rPr lang="es-CO" dirty="0" smtClean="0"/>
              <a:t>otras entidades».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439878"/>
            <a:ext cx="11395802" cy="5117988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r>
              <a:rPr lang="es-CO" dirty="0" smtClean="0"/>
              <a:t>INTRODUCCIÓN  </a:t>
            </a:r>
          </a:p>
          <a:p>
            <a:pPr algn="ctr"/>
            <a:endParaRPr lang="es-CO" dirty="0"/>
          </a:p>
          <a:p>
            <a:pPr algn="just"/>
            <a:r>
              <a:rPr lang="es-CO" dirty="0"/>
              <a:t>Con este informe se da cumplimiento a la normativa vigente (Ley </a:t>
            </a:r>
            <a:r>
              <a:rPr lang="es-CO" dirty="0" smtClean="0"/>
              <a:t>594 </a:t>
            </a:r>
            <a:r>
              <a:rPr lang="es-CO" dirty="0"/>
              <a:t>de </a:t>
            </a:r>
            <a:r>
              <a:rPr lang="es-CO" dirty="0" smtClean="0"/>
              <a:t>2000, </a:t>
            </a:r>
            <a:r>
              <a:rPr lang="es-CO" dirty="0"/>
              <a:t>Ley </a:t>
            </a:r>
            <a:r>
              <a:rPr lang="es-CO" dirty="0" smtClean="0"/>
              <a:t>1437 de 2011</a:t>
            </a:r>
            <a:r>
              <a:rPr lang="es-CO" dirty="0"/>
              <a:t>, Ley 1712 de 2014, </a:t>
            </a:r>
            <a:endParaRPr lang="es-CO" dirty="0" smtClean="0"/>
          </a:p>
          <a:p>
            <a:pPr algn="just"/>
            <a:r>
              <a:rPr lang="es-CO" dirty="0" smtClean="0"/>
              <a:t>Ley </a:t>
            </a:r>
            <a:r>
              <a:rPr lang="es-CO" dirty="0"/>
              <a:t>1755 de 2015) en el sentido de </a:t>
            </a:r>
            <a:r>
              <a:rPr lang="es-CO" dirty="0" smtClean="0"/>
              <a:t>poner en </a:t>
            </a:r>
            <a:r>
              <a:rPr lang="es-CO" dirty="0"/>
              <a:t>conocimiento de la ciudadanía en general, la gestión de la </a:t>
            </a:r>
            <a:r>
              <a:rPr lang="es-CO" dirty="0" smtClean="0"/>
              <a:t>Entidad </a:t>
            </a:r>
            <a:r>
              <a:rPr lang="es-CO" dirty="0"/>
              <a:t>y </a:t>
            </a:r>
            <a:endParaRPr lang="es-CO" dirty="0" smtClean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seguimiento </a:t>
            </a:r>
            <a:r>
              <a:rPr lang="es-CO" dirty="0" smtClean="0"/>
              <a:t>ejercido </a:t>
            </a:r>
            <a:r>
              <a:rPr lang="es-CO" dirty="0"/>
              <a:t>por </a:t>
            </a:r>
            <a:r>
              <a:rPr lang="es-CO" dirty="0" smtClean="0"/>
              <a:t>la oficina de Atención al Usuario y Control Interno del Instituto Tecnológico del Putumayo </a:t>
            </a:r>
          </a:p>
          <a:p>
            <a:pPr algn="just"/>
            <a:r>
              <a:rPr lang="es-CO" dirty="0" smtClean="0"/>
              <a:t>durante </a:t>
            </a:r>
            <a:r>
              <a:rPr lang="es-CO" dirty="0"/>
              <a:t>el primer </a:t>
            </a:r>
            <a:r>
              <a:rPr lang="es-CO" dirty="0" smtClean="0"/>
              <a:t>trimestre </a:t>
            </a:r>
            <a:r>
              <a:rPr lang="es-CO" dirty="0"/>
              <a:t>de </a:t>
            </a:r>
            <a:r>
              <a:rPr lang="es-CO" dirty="0" smtClean="0"/>
              <a:t>2022 </a:t>
            </a:r>
            <a:r>
              <a:rPr lang="es-CO" dirty="0"/>
              <a:t>en materia de cumplimento a las PQRS.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Instituto Tecnológico del Putumayo, </a:t>
            </a:r>
            <a:r>
              <a:rPr lang="es-CO" dirty="0"/>
              <a:t>a través </a:t>
            </a:r>
            <a:r>
              <a:rPr lang="es-CO" dirty="0" smtClean="0"/>
              <a:t>de la oficina de Atención al Usuario, </a:t>
            </a:r>
            <a:r>
              <a:rPr lang="es-CO" dirty="0"/>
              <a:t>presenta el informe consolidado </a:t>
            </a:r>
            <a:endParaRPr lang="es-CO" dirty="0" smtClean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las peticiones, quejas, reclamos </a:t>
            </a:r>
            <a:r>
              <a:rPr lang="es-CO" dirty="0" smtClean="0"/>
              <a:t>y sugerencias </a:t>
            </a:r>
            <a:r>
              <a:rPr lang="es-CO" dirty="0"/>
              <a:t>PQRS, recibidas y atendidas por la Entidad a través de los diferentes </a:t>
            </a:r>
            <a:endParaRPr lang="es-CO" dirty="0" smtClean="0"/>
          </a:p>
          <a:p>
            <a:pPr algn="just"/>
            <a:r>
              <a:rPr lang="es-CO" dirty="0" smtClean="0"/>
              <a:t>canales </a:t>
            </a:r>
            <a:r>
              <a:rPr lang="es-CO" dirty="0"/>
              <a:t>de </a:t>
            </a:r>
            <a:r>
              <a:rPr lang="es-CO" dirty="0" smtClean="0"/>
              <a:t>atención</a:t>
            </a:r>
            <a:r>
              <a:rPr lang="es-CO" dirty="0"/>
              <a:t>, durante el periodo comprendido entre el 1 de </a:t>
            </a:r>
            <a:r>
              <a:rPr lang="es-CO" dirty="0" smtClean="0"/>
              <a:t>julio </a:t>
            </a:r>
            <a:r>
              <a:rPr lang="es-CO" dirty="0"/>
              <a:t>y el </a:t>
            </a:r>
            <a:r>
              <a:rPr lang="es-CO" dirty="0" smtClean="0"/>
              <a:t>30 </a:t>
            </a:r>
            <a:r>
              <a:rPr lang="es-CO" dirty="0"/>
              <a:t>de </a:t>
            </a:r>
            <a:r>
              <a:rPr lang="es-CO" dirty="0" smtClean="0"/>
              <a:t>septiembre </a:t>
            </a:r>
            <a:r>
              <a:rPr lang="es-CO" dirty="0"/>
              <a:t>de </a:t>
            </a:r>
            <a:r>
              <a:rPr lang="es-CO" dirty="0" smtClean="0"/>
              <a:t>2022.  </a:t>
            </a:r>
            <a:endParaRPr lang="es-CO" dirty="0"/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Esto con el fin de establecer la oportunidad de la respuesta, buscando cumplir con los </a:t>
            </a:r>
            <a:r>
              <a:rPr lang="es-CO" dirty="0" smtClean="0"/>
              <a:t>términos </a:t>
            </a:r>
            <a:r>
              <a:rPr lang="es-CO" dirty="0"/>
              <a:t>de ley y generando </a:t>
            </a:r>
            <a:endParaRPr lang="es-CO" dirty="0" smtClean="0"/>
          </a:p>
          <a:p>
            <a:pPr algn="just"/>
            <a:r>
              <a:rPr lang="es-CO" dirty="0" smtClean="0"/>
              <a:t>recomendaciones </a:t>
            </a:r>
            <a:r>
              <a:rPr lang="es-CO" dirty="0"/>
              <a:t>para fortalecer el proceso interno.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sistema de PQRSD  del El Instituto Tecnológico del Putumayo, es una herramienta que permite a la comunidad </a:t>
            </a:r>
          </a:p>
          <a:p>
            <a:pPr algn="just"/>
            <a:r>
              <a:rPr lang="es-CO" dirty="0"/>
              <a:t>en general garantizarles su  derecho fundamental de petición, a través de cualquiera de los canales habilitados </a:t>
            </a:r>
          </a:p>
          <a:p>
            <a:pPr algn="just"/>
            <a:r>
              <a:rPr lang="es-CO" dirty="0"/>
              <a:t>adicional a ello, contribuir en la prestación de un mejor servicio en el cual se consoliden los mecanismos de </a:t>
            </a:r>
          </a:p>
          <a:p>
            <a:pPr algn="just"/>
            <a:r>
              <a:rPr lang="es-CO" dirty="0"/>
              <a:t>participación y se fortalezcan los procesos administrativos orientados a atender los requerimientos internos y </a:t>
            </a:r>
          </a:p>
          <a:p>
            <a:pPr algn="just"/>
            <a:r>
              <a:rPr lang="es-CO" dirty="0"/>
              <a:t>externos de peticiones, quejas, reclamos, sugerencias y denuncias. públicas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mejora en </a:t>
            </a:r>
            <a:r>
              <a:rPr lang="es-CO" dirty="0" smtClean="0"/>
              <a:t>la atención </a:t>
            </a:r>
            <a:r>
              <a:rPr lang="es-CO" dirty="0"/>
              <a:t>al ciudadano y la reducción en los tiempos de respuesta, son la motivación de </a:t>
            </a:r>
            <a:r>
              <a:rPr lang="es-CO" dirty="0" smtClean="0"/>
              <a:t>la Institución  </a:t>
            </a:r>
            <a:endParaRPr lang="es-CO" dirty="0"/>
          </a:p>
          <a:p>
            <a:pPr algn="just"/>
            <a:r>
              <a:rPr lang="es-CO" dirty="0" smtClean="0"/>
              <a:t>para </a:t>
            </a:r>
            <a:r>
              <a:rPr lang="es-CO" dirty="0"/>
              <a:t>conseguir las metas trazadas y superar los retos en el seguimiento de las PQRS. </a:t>
            </a:r>
          </a:p>
          <a:p>
            <a:pPr algn="just"/>
            <a:endParaRPr lang="es-CO" dirty="0" smtClean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093" y="582706"/>
            <a:ext cx="1300813" cy="4840941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5A2E50C-38B2-4E39-B969-A9AC3BC4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842" y="2407112"/>
            <a:ext cx="878256" cy="1168841"/>
          </a:xfrm>
          <a:custGeom>
            <a:avLst/>
            <a:gdLst>
              <a:gd name="T0" fmla="*/ 1785 w 1786"/>
              <a:gd name="T1" fmla="*/ 2218 h 2379"/>
              <a:gd name="T2" fmla="*/ 1785 w 1786"/>
              <a:gd name="T3" fmla="*/ 2218 h 2379"/>
              <a:gd name="T4" fmla="*/ 1189 w 1786"/>
              <a:gd name="T5" fmla="*/ 2378 h 2379"/>
              <a:gd name="T6" fmla="*/ 1189 w 1786"/>
              <a:gd name="T7" fmla="*/ 2378 h 2379"/>
              <a:gd name="T8" fmla="*/ 0 w 1786"/>
              <a:gd name="T9" fmla="*/ 1189 h 2379"/>
              <a:gd name="T10" fmla="*/ 0 w 1786"/>
              <a:gd name="T11" fmla="*/ 1189 h 2379"/>
              <a:gd name="T12" fmla="*/ 1189 w 1786"/>
              <a:gd name="T13" fmla="*/ 0 h 2379"/>
              <a:gd name="T14" fmla="*/ 1189 w 1786"/>
              <a:gd name="T15" fmla="*/ 0 h 2379"/>
              <a:gd name="T16" fmla="*/ 1785 w 1786"/>
              <a:gd name="T17" fmla="*/ 160 h 2379"/>
              <a:gd name="T18" fmla="*/ 1785 w 1786"/>
              <a:gd name="T19" fmla="*/ 2218 h 2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6" h="2379">
                <a:moveTo>
                  <a:pt x="1785" y="2218"/>
                </a:moveTo>
                <a:lnTo>
                  <a:pt x="1785" y="2218"/>
                </a:lnTo>
                <a:cubicBezTo>
                  <a:pt x="1612" y="2316"/>
                  <a:pt x="1403" y="2378"/>
                  <a:pt x="1189" y="2378"/>
                </a:cubicBezTo>
                <a:lnTo>
                  <a:pt x="1189" y="2378"/>
                </a:lnTo>
                <a:cubicBezTo>
                  <a:pt x="532" y="2378"/>
                  <a:pt x="0" y="1846"/>
                  <a:pt x="0" y="1189"/>
                </a:cubicBezTo>
                <a:lnTo>
                  <a:pt x="0" y="1189"/>
                </a:lnTo>
                <a:cubicBezTo>
                  <a:pt x="0" y="532"/>
                  <a:pt x="532" y="0"/>
                  <a:pt x="1189" y="0"/>
                </a:cubicBezTo>
                <a:lnTo>
                  <a:pt x="1189" y="0"/>
                </a:lnTo>
                <a:cubicBezTo>
                  <a:pt x="1406" y="0"/>
                  <a:pt x="1610" y="59"/>
                  <a:pt x="1785" y="160"/>
                </a:cubicBezTo>
                <a:lnTo>
                  <a:pt x="1785" y="221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0741379" y="2529739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1238865" y="253998"/>
            <a:ext cx="935741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CANALES PARA LA ATENCIÓN Y RECEPCIÓN DE PQRSD </a:t>
            </a:r>
            <a:endParaRPr lang="es-CO" sz="20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s-CO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canales de atención establecidos por el Instituto Tecnológico del Putumayo, a través de los cuales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entidades públicas, organismos de control, servidores públicos y ciudadanos en general, pueden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presentar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peticiones, quejas, reclamos, sugerencias y denuncias sobre temas de competencia del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Instituto Tecnológico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del Putumayo, son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siguientes: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32720"/>
              </p:ext>
            </p:extLst>
          </p:nvPr>
        </p:nvGraphicFramePr>
        <p:xfrm>
          <a:off x="1841568" y="1515882"/>
          <a:ext cx="8485772" cy="444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501">
                  <a:extLst>
                    <a:ext uri="{9D8B030D-6E8A-4147-A177-3AD203B41FA5}">
                      <a16:colId xmlns:a16="http://schemas.microsoft.com/office/drawing/2014/main" val="912260208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419611022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3559913768"/>
                    </a:ext>
                  </a:extLst>
                </a:gridCol>
                <a:gridCol w="915017">
                  <a:extLst>
                    <a:ext uri="{9D8B030D-6E8A-4147-A177-3AD203B41FA5}">
                      <a16:colId xmlns:a16="http://schemas.microsoft.com/office/drawing/2014/main" val="4139043123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145681631"/>
                    </a:ext>
                  </a:extLst>
                </a:gridCol>
              </a:tblGrid>
              <a:tr h="158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Canal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Mecanismo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Ubicación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Horario de atención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Descripción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944751290"/>
                  </a:ext>
                </a:extLst>
              </a:tr>
              <a:tr h="88095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Presencial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Atención Personal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Sede principal Barrio Luis Carlos Galán, en el municipio de Mocoa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Subsede </a:t>
                      </a:r>
                      <a:r>
                        <a:rPr lang="es-CO" sz="600" dirty="0" err="1">
                          <a:effectLst/>
                        </a:rPr>
                        <a:t>Sibundoy</a:t>
                      </a:r>
                      <a:r>
                        <a:rPr lang="es-CO" sz="600" dirty="0">
                          <a:effectLst/>
                        </a:rPr>
                        <a:t> en la escuela Nazaret municipio Colón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Valle </a:t>
                      </a:r>
                      <a:r>
                        <a:rPr lang="es-CO" sz="600" dirty="0" err="1">
                          <a:effectLst/>
                        </a:rPr>
                        <a:t>Guamuez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San Francisco de Asís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6:00 p.m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Brinda atención presencial de manera personalizada facilitando el acceso a la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información de los servicios que ofrece la institución se contacta con los profesionales de acuerdo a su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consulta, solicitud, queja y/o reclamo.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69465964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Radicación por correspondencia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recibe, radica y direcciona la petición, queja, reclamo, sugerencias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denuncias que ingresan al Instituto Tecnológico del Putumayo.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833514922"/>
                  </a:ext>
                </a:extLst>
              </a:tr>
              <a:tr h="440477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Telefónico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Línea atención al usuario sede Mocoa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31305207 – 3103310083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B/Luis Carlos  Galán Paraje Aire Libre 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De lunes a viernes de 8:30 a.m. a 5:30 p.m. (atención durante los días hábiles)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Todos los ciudadanos, sin necesidad de trasladarse al punto de atención o interponer un derecho de petición, pueden acceder a la misma información y orientación sobre trámites y servicios que son competencia del Instituto Tecnológico del Putumayo, a través de nuestro canal telefónico dispuesto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156365927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subsede Sibundoy -3118483628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  (Escuela Nazaret- Colon)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7151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Puerto Asís -3222209148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 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(I.E. San Francisco 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Asís)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55115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valle del Guamuez - 3103284620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(I.E. Valle del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Guamuez)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54476"/>
                  </a:ext>
                </a:extLst>
              </a:tr>
              <a:tr h="59822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Virtual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institucional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r>
                        <a:rPr lang="es-CO" sz="6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u="sng">
                          <a:effectLst/>
                          <a:hlinkClick r:id="rId3"/>
                        </a:rPr>
                        <a:t>atencionalciudadano@itp.edu.co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El Canal Virtual se encuentra activo las 24 Horas, no obstante, su consulta y/o petición,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gestiona dentro de días hábiles.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Puede enviar al email: atencionalciudadano@itp.edu.co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sus peticiones, quejas, reclamos, sugerencias y/o denuncias, las cuales se ingresan al sistema para los consecutivos, en aras de dar trazabilidad a su trámite.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400240572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notificaciones judiciales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4"/>
                        </a:rPr>
                        <a:t>notificacionesjudiciales@itp.edu.co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atienden las notificaciones de tribunales y juzgados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82935644"/>
                  </a:ext>
                </a:extLst>
              </a:tr>
              <a:tr h="497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Escrito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Radicación por escrito a través de la ventanilla de radicación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Barrio Luis Carlos Galán Paraje Aire Libre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6:00 p.m.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Todos los ciudadanos sin necesidad de intermediarios pueden presentar sus peticiones, quejas, reclamos y denuncias por escrito a través de la ventanilla de radicación en los días hábiles de lunes a viernes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70963161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42" y="4528038"/>
            <a:ext cx="1714957" cy="15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008" y="254976"/>
            <a:ext cx="1105840" cy="2630163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48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67518" y="71852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308" y="3269469"/>
            <a:ext cx="1009956" cy="2498285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" y="337252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4" y="3547344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32226" y="3819667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95" y="1470974"/>
            <a:ext cx="8180013" cy="11888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50704" y="333802"/>
            <a:ext cx="8076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periodo comprendido entre el 1° de julio y 30° de septiembre de 2022 fueron </a:t>
            </a:r>
            <a:r>
              <a:rPr lang="es-CO" dirty="0" smtClean="0"/>
              <a:t>recibidas </a:t>
            </a:r>
            <a:r>
              <a:rPr lang="es-CO" dirty="0"/>
              <a:t>por los canales de atención Institucionales un total de 2447 PQRS, distribuidas </a:t>
            </a:r>
            <a:r>
              <a:rPr lang="es-CO" dirty="0" smtClean="0"/>
              <a:t>así</a:t>
            </a:r>
            <a:r>
              <a:rPr lang="es-CO" dirty="0"/>
              <a:t>: julio 1137, agosto 693 y septiembre 623. El contenido de esta información fue </a:t>
            </a:r>
            <a:r>
              <a:rPr lang="es-CO" dirty="0" smtClean="0"/>
              <a:t>evaluado </a:t>
            </a:r>
            <a:r>
              <a:rPr lang="es-CO" dirty="0"/>
              <a:t>con corte a 30 de septiembre de 2022. 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26448"/>
              </p:ext>
            </p:extLst>
          </p:nvPr>
        </p:nvGraphicFramePr>
        <p:xfrm>
          <a:off x="1445141" y="3076309"/>
          <a:ext cx="507202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31372"/>
              </p:ext>
            </p:extLst>
          </p:nvPr>
        </p:nvGraphicFramePr>
        <p:xfrm>
          <a:off x="6048153" y="31632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53" y="92535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4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45878" y="71852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5883" y="3119350"/>
            <a:ext cx="4483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Haciendo referencia a la tipificación el mayor número de solicitudes PQRS recibidas, se </a:t>
            </a:r>
            <a:r>
              <a:rPr lang="es-CO" dirty="0" smtClean="0"/>
              <a:t>relacionaron </a:t>
            </a:r>
            <a:r>
              <a:rPr lang="es-CO" dirty="0"/>
              <a:t>con peticiones de interés particular referentes a </a:t>
            </a:r>
            <a:r>
              <a:rPr lang="es-CO" dirty="0" smtClean="0"/>
              <a:t>las </a:t>
            </a:r>
            <a:r>
              <a:rPr lang="es-CO" dirty="0"/>
              <a:t>solicitudes de  adición y cancelación de unidades de formación, </a:t>
            </a:r>
            <a:r>
              <a:rPr lang="es-CO" dirty="0" smtClean="0"/>
              <a:t>tramites </a:t>
            </a:r>
            <a:r>
              <a:rPr lang="es-CO" dirty="0"/>
              <a:t>de devolución, </a:t>
            </a:r>
            <a:r>
              <a:rPr lang="es-CO" dirty="0" smtClean="0"/>
              <a:t>formalización de convenios, </a:t>
            </a:r>
            <a:r>
              <a:rPr lang="es-CO" dirty="0"/>
              <a:t>asignación de jurados para las sustentaciones de los trabajo de grado, legalizaciones de notas de validaciones por </a:t>
            </a:r>
            <a:r>
              <a:rPr lang="es-CO" dirty="0" smtClean="0"/>
              <a:t>suficiencia, solicitudes </a:t>
            </a:r>
            <a:r>
              <a:rPr lang="es-CO" dirty="0"/>
              <a:t>cambio de sede, </a:t>
            </a:r>
            <a:r>
              <a:rPr lang="es-CO" dirty="0" smtClean="0"/>
              <a:t>homologaciones</a:t>
            </a:r>
            <a:r>
              <a:rPr lang="es-CO" dirty="0"/>
              <a:t>, Transferencias Internas y Solicitudes de Reingreso con un porcentaje del </a:t>
            </a:r>
            <a:r>
              <a:rPr lang="es-CO" dirty="0" smtClean="0"/>
              <a:t>69%, seguida </a:t>
            </a:r>
            <a:r>
              <a:rPr lang="es-CO" dirty="0"/>
              <a:t>de las </a:t>
            </a:r>
            <a:r>
              <a:rPr lang="es-CO" dirty="0" smtClean="0"/>
              <a:t>peticiones de información tendientes a las fechas de matriculas, iniciación de clases, inducción a estudiantes nuevos, los prestamos </a:t>
            </a:r>
            <a:r>
              <a:rPr lang="es-CO" dirty="0"/>
              <a:t>y  alquiles de </a:t>
            </a:r>
            <a:r>
              <a:rPr lang="es-CO" dirty="0" smtClean="0"/>
              <a:t>espacios,  invitaciones y </a:t>
            </a:r>
            <a:r>
              <a:rPr lang="es-CO" dirty="0"/>
              <a:t>consultas </a:t>
            </a:r>
            <a:r>
              <a:rPr lang="es-CO" dirty="0" smtClean="0"/>
              <a:t>corresponder al 11%.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011" y="1784774"/>
            <a:ext cx="1407201" cy="1292021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129411"/>
              </p:ext>
            </p:extLst>
          </p:nvPr>
        </p:nvGraphicFramePr>
        <p:xfrm>
          <a:off x="2139827" y="203190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08358"/>
              </p:ext>
            </p:extLst>
          </p:nvPr>
        </p:nvGraphicFramePr>
        <p:xfrm>
          <a:off x="4809392" y="3239420"/>
          <a:ext cx="6297446" cy="254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Hoja de cálculo" r:id="rId6" imgW="10477452" imgH="2066996" progId="Excel.Sheet.12">
                  <p:embed/>
                </p:oleObj>
              </mc:Choice>
              <mc:Fallback>
                <p:oleObj name="Hoja de cálculo" r:id="rId6" imgW="10477452" imgH="2066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9392" y="3239420"/>
                        <a:ext cx="6297446" cy="2545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452" y="207041"/>
            <a:ext cx="110347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28" y="183843"/>
            <a:ext cx="9625777" cy="2673657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PQRS ASIGNADAS A LAS DEPENDENCIAS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/>
              <a:t>	A continuación, se detalla el total de PQRS radicadas y asignadas a cada una de las dependencias </a:t>
            </a:r>
          </a:p>
          <a:p>
            <a:pPr algn="just"/>
            <a:r>
              <a:rPr lang="es-CO" dirty="0" smtClean="0"/>
              <a:t>	del Instituto Tecnológico del Putumayo durante el tercer trimestre de 2022.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	En la siguiente tabla se detalla la información correspondiente al trámite de respuesta de </a:t>
            </a:r>
          </a:p>
          <a:p>
            <a:pPr algn="just"/>
            <a:r>
              <a:rPr lang="es-CO" dirty="0" smtClean="0"/>
              <a:t>	PQRS recibidas en cada una de las dependencias durante el trimestre objeto de análisis, </a:t>
            </a:r>
          </a:p>
          <a:p>
            <a:pPr algn="just"/>
            <a:r>
              <a:rPr lang="es-CO" dirty="0" smtClean="0"/>
              <a:t>	evidenciando que el total de PQRS recibidas correspondiente a </a:t>
            </a:r>
            <a:r>
              <a:rPr lang="es-CO" dirty="0" smtClean="0"/>
              <a:t>758 </a:t>
            </a:r>
            <a:r>
              <a:rPr lang="es-CO" dirty="0" smtClean="0"/>
              <a:t>PQRS, </a:t>
            </a:r>
            <a:r>
              <a:rPr lang="es-CO" dirty="0" smtClean="0"/>
              <a:t>716 </a:t>
            </a:r>
            <a:r>
              <a:rPr lang="es-CO" dirty="0" smtClean="0"/>
              <a:t>PQRS </a:t>
            </a:r>
          </a:p>
          <a:p>
            <a:pPr algn="just"/>
            <a:r>
              <a:rPr lang="es-CO" dirty="0"/>
              <a:t>	</a:t>
            </a:r>
            <a:r>
              <a:rPr lang="es-CO" dirty="0" smtClean="0"/>
              <a:t>se atendieron y </a:t>
            </a:r>
            <a:r>
              <a:rPr lang="es-CO" dirty="0" smtClean="0"/>
              <a:t>40 </a:t>
            </a:r>
            <a:r>
              <a:rPr lang="es-CO" dirty="0" smtClean="0"/>
              <a:t>PQRS quedaron pendientes de trámite a la fecha de corte del informe. </a:t>
            </a:r>
          </a:p>
          <a:p>
            <a:pPr algn="just"/>
            <a:endParaRPr lang="es-CO" dirty="0" smtClean="0"/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42" y="339137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25" y="510568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817169" y="727836"/>
            <a:ext cx="492444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72" y="273991"/>
            <a:ext cx="1042523" cy="2460417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9512"/>
              </p:ext>
            </p:extLst>
          </p:nvPr>
        </p:nvGraphicFramePr>
        <p:xfrm>
          <a:off x="750276" y="2947648"/>
          <a:ext cx="10515600" cy="3080109"/>
        </p:xfrm>
        <a:graphic>
          <a:graphicData uri="http://schemas.openxmlformats.org/drawingml/2006/table">
            <a:tbl>
              <a:tblPr/>
              <a:tblGrid>
                <a:gridCol w="205446">
                  <a:extLst>
                    <a:ext uri="{9D8B030D-6E8A-4147-A177-3AD203B41FA5}">
                      <a16:colId xmlns:a16="http://schemas.microsoft.com/office/drawing/2014/main" val="2176984793"/>
                    </a:ext>
                  </a:extLst>
                </a:gridCol>
                <a:gridCol w="1773325">
                  <a:extLst>
                    <a:ext uri="{9D8B030D-6E8A-4147-A177-3AD203B41FA5}">
                      <a16:colId xmlns:a16="http://schemas.microsoft.com/office/drawing/2014/main" val="2912808909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1770070905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914589950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4240925281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196871264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3296484087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3408253057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2971548043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2463150346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1286473024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1759197061"/>
                    </a:ext>
                  </a:extLst>
                </a:gridCol>
                <a:gridCol w="746094">
                  <a:extLst>
                    <a:ext uri="{9D8B030D-6E8A-4147-A177-3AD203B41FA5}">
                      <a16:colId xmlns:a16="http://schemas.microsoft.com/office/drawing/2014/main" val="2009170187"/>
                    </a:ext>
                  </a:extLst>
                </a:gridCol>
                <a:gridCol w="746094">
                  <a:extLst>
                    <a:ext uri="{9D8B030D-6E8A-4147-A177-3AD203B41FA5}">
                      <a16:colId xmlns:a16="http://schemas.microsoft.com/office/drawing/2014/main" val="3217685353"/>
                    </a:ext>
                  </a:extLst>
                </a:gridCol>
                <a:gridCol w="702842">
                  <a:extLst>
                    <a:ext uri="{9D8B030D-6E8A-4147-A177-3AD203B41FA5}">
                      <a16:colId xmlns:a16="http://schemas.microsoft.com/office/drawing/2014/main" val="1004092762"/>
                    </a:ext>
                  </a:extLst>
                </a:gridCol>
              </a:tblGrid>
              <a:tr h="16211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910046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9103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41770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UNIVERSITARIO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62470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72184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ACADEMICO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67677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38115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30634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53188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45619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18255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FISICOS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82128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83349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97607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86236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55645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95796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62330"/>
                  </a:ext>
                </a:extLst>
              </a:tr>
              <a:tr h="1621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1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76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5515" y="2714120"/>
            <a:ext cx="3274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</a:t>
            </a:r>
            <a:r>
              <a:rPr lang="es-CO" dirty="0" smtClean="0"/>
              <a:t>dependencia que </a:t>
            </a:r>
            <a:r>
              <a:rPr lang="es-CO" dirty="0"/>
              <a:t>atendió el mayor número de PQRS fue </a:t>
            </a:r>
            <a:r>
              <a:rPr lang="es-CO" dirty="0" smtClean="0"/>
              <a:t>la oficina de </a:t>
            </a:r>
            <a:r>
              <a:rPr lang="es-MX" dirty="0"/>
              <a:t>atención al usuario, </a:t>
            </a:r>
            <a:r>
              <a:rPr lang="es-MX" dirty="0" smtClean="0"/>
              <a:t>Bienestar  </a:t>
            </a:r>
            <a:r>
              <a:rPr lang="es-MX" dirty="0" err="1" smtClean="0"/>
              <a:t>Universitariorectorío</a:t>
            </a:r>
            <a:r>
              <a:rPr lang="es-MX" dirty="0" smtClean="0"/>
              <a:t>, CIECYT</a:t>
            </a:r>
            <a:r>
              <a:rPr lang="es-MX" dirty="0"/>
              <a:t>, </a:t>
            </a:r>
            <a:r>
              <a:rPr lang="es-MX" dirty="0" smtClean="0"/>
              <a:t>jurídica, </a:t>
            </a:r>
            <a:r>
              <a:rPr lang="es-MX" dirty="0"/>
              <a:t>recursos </a:t>
            </a:r>
            <a:r>
              <a:rPr lang="es-MX" dirty="0" smtClean="0"/>
              <a:t>físicos, sala de docentes y Vicerrectoría Administrativa </a:t>
            </a:r>
            <a:r>
              <a:rPr lang="es-CO" dirty="0" smtClean="0"/>
              <a:t>con </a:t>
            </a:r>
            <a:r>
              <a:rPr lang="es-CO" dirty="0" smtClean="0"/>
              <a:t>el 100% de las solicitudes recibidas seguida de la dependencia </a:t>
            </a:r>
            <a:r>
              <a:rPr lang="es-CO" dirty="0" smtClean="0"/>
              <a:t>planeación 95% Talento Humano 94%, contratación con </a:t>
            </a:r>
            <a:r>
              <a:rPr lang="es-CO" dirty="0" smtClean="0"/>
              <a:t>el 93%, </a:t>
            </a:r>
            <a:r>
              <a:rPr lang="es-CO" dirty="0" smtClean="0"/>
              <a:t>Registro y Control 92</a:t>
            </a:r>
            <a:r>
              <a:rPr lang="es-CO" dirty="0" smtClean="0"/>
              <a:t>%, </a:t>
            </a:r>
            <a:r>
              <a:rPr lang="es-CO" dirty="0" smtClean="0"/>
              <a:t>financiera </a:t>
            </a:r>
            <a:r>
              <a:rPr lang="es-CO" dirty="0" smtClean="0"/>
              <a:t>88%, Consejo Académico el 84% y biblioteca con el </a:t>
            </a:r>
            <a:r>
              <a:rPr lang="es-CO" dirty="0" smtClean="0"/>
              <a:t>con </a:t>
            </a:r>
            <a:r>
              <a:rPr lang="es-CO" dirty="0" smtClean="0"/>
              <a:t>el </a:t>
            </a:r>
            <a:r>
              <a:rPr lang="es-CO" dirty="0" smtClean="0"/>
              <a:t>76%.</a:t>
            </a:r>
            <a:endParaRPr lang="es-CO" dirty="0" smtClean="0"/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15" y="152169"/>
            <a:ext cx="2834886" cy="2597121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91478"/>
              </p:ext>
            </p:extLst>
          </p:nvPr>
        </p:nvGraphicFramePr>
        <p:xfrm>
          <a:off x="4501661" y="152169"/>
          <a:ext cx="6526457" cy="556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30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874" y="2245340"/>
            <a:ext cx="1713124" cy="1572904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43538" y="718523"/>
            <a:ext cx="49084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88639" y="254759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ACTIVIDADES DE SEGUIMIENTO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82756" y="2373398"/>
            <a:ext cx="882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brinda apoyo para definir área responsable de las comunicaciones que llegan </a:t>
            </a:r>
            <a:r>
              <a:rPr lang="es-CO" dirty="0" smtClean="0"/>
              <a:t>por los diferentes canales, con </a:t>
            </a:r>
            <a:r>
              <a:rPr lang="es-CO" dirty="0"/>
              <a:t>el fin de dar trámite al proceso de gestión de PQRS </a:t>
            </a:r>
            <a:r>
              <a:rPr lang="es-CO" dirty="0" smtClean="0"/>
              <a:t>llevado </a:t>
            </a:r>
            <a:r>
              <a:rPr lang="es-CO" dirty="0"/>
              <a:t>a cabo dentro de la </a:t>
            </a:r>
            <a:r>
              <a:rPr lang="es-CO" dirty="0" smtClean="0"/>
              <a:t>Institución.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493704" y="1293448"/>
            <a:ext cx="8927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brindó apoyo a cada funcionario que solicitó </a:t>
            </a:r>
            <a:r>
              <a:rPr lang="es-CO" dirty="0" smtClean="0"/>
              <a:t>ayuda respecto de los documentos allegados, haciendo </a:t>
            </a:r>
            <a:r>
              <a:rPr lang="es-CO" dirty="0"/>
              <a:t>referencia en la correcta asociación </a:t>
            </a:r>
            <a:r>
              <a:rPr lang="es-CO" dirty="0" smtClean="0"/>
              <a:t>de </a:t>
            </a:r>
            <a:r>
              <a:rPr lang="es-CO" dirty="0"/>
              <a:t>la respuesta con el radicado de </a:t>
            </a:r>
            <a:r>
              <a:rPr lang="es-CO" dirty="0" smtClean="0"/>
              <a:t>entrada. 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504567" y="1832895"/>
            <a:ext cx="8821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da respuesta a las inquietudes de los funcionarios y/o servidores públicos </a:t>
            </a:r>
            <a:r>
              <a:rPr lang="es-CO" dirty="0" smtClean="0"/>
              <a:t>mediante </a:t>
            </a:r>
            <a:r>
              <a:rPr lang="es-CO" dirty="0"/>
              <a:t>el correo institucional, resolviendo dudas y aclarando </a:t>
            </a:r>
            <a:r>
              <a:rPr lang="es-CO" dirty="0" smtClean="0"/>
              <a:t>situaciones referentes </a:t>
            </a:r>
            <a:r>
              <a:rPr lang="es-CO" dirty="0"/>
              <a:t>a los radicados de PQRS asignados.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" y="3543145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42" y="3721038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08899" y="3911930"/>
            <a:ext cx="62709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13531" y="3246436"/>
            <a:ext cx="5343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DIFICULTADES DE SEGUIMIENTO A LA GESTIÓN DE PQRS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482756" y="5051676"/>
            <a:ext cx="8636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mantiene la creación de la respuesta por fuera de la comunicación: en su gran </a:t>
            </a:r>
            <a:r>
              <a:rPr lang="es-CO" dirty="0" smtClean="0"/>
              <a:t>mayoría </a:t>
            </a:r>
            <a:r>
              <a:rPr lang="es-CO" dirty="0"/>
              <a:t>los funcionarios realizan la gestión por fuera del radicado de entrada, lo que </a:t>
            </a:r>
            <a:r>
              <a:rPr lang="es-CO" dirty="0" smtClean="0"/>
              <a:t>dificulta realizar </a:t>
            </a:r>
            <a:r>
              <a:rPr lang="es-CO" dirty="0"/>
              <a:t>seguimiento de las respuestas y algunas de las </a:t>
            </a:r>
            <a:r>
              <a:rPr lang="es-CO" dirty="0" smtClean="0"/>
              <a:t>comunicaciones </a:t>
            </a:r>
            <a:r>
              <a:rPr lang="es-CO" dirty="0"/>
              <a:t>carecen de trazabilidad.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437648" y="4261106"/>
            <a:ext cx="9039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evidencia falta de atención por parte de algunas dependencias a los correos </a:t>
            </a:r>
            <a:r>
              <a:rPr lang="es-CO" dirty="0" smtClean="0"/>
              <a:t>que se </a:t>
            </a:r>
            <a:r>
              <a:rPr lang="es-CO" dirty="0"/>
              <a:t>envían desde el </a:t>
            </a:r>
            <a:r>
              <a:rPr lang="es-CO" dirty="0" smtClean="0"/>
              <a:t>correo electrónico </a:t>
            </a:r>
            <a:r>
              <a:rPr lang="es-CO" dirty="0" smtClean="0">
                <a:hlinkClick r:id="rId3"/>
              </a:rPr>
              <a:t>atencionalusuario@itp.edu.co</a:t>
            </a:r>
            <a:r>
              <a:rPr lang="es-CO" dirty="0" smtClean="0"/>
              <a:t> , </a:t>
            </a:r>
            <a:r>
              <a:rPr lang="es-CO" dirty="0"/>
              <a:t>lo anterior </a:t>
            </a:r>
            <a:r>
              <a:rPr lang="es-CO" dirty="0" smtClean="0"/>
              <a:t>dificulta </a:t>
            </a:r>
            <a:r>
              <a:rPr lang="es-CO" dirty="0"/>
              <a:t>la gestión debido a que hay respuestas que se envían al usuario, pero la </a:t>
            </a:r>
            <a:r>
              <a:rPr lang="es-CO" dirty="0" smtClean="0"/>
              <a:t>trazabilidad </a:t>
            </a:r>
            <a:r>
              <a:rPr lang="es-CO" dirty="0"/>
              <a:t>no queda registrada </a:t>
            </a:r>
            <a:r>
              <a:rPr lang="es-CO" dirty="0" smtClean="0"/>
              <a:t>en </a:t>
            </a:r>
            <a:r>
              <a:rPr lang="es-CO" dirty="0"/>
              <a:t>la bandeja del </a:t>
            </a:r>
            <a:r>
              <a:rPr lang="es-CO" dirty="0" smtClean="0"/>
              <a:t>correo </a:t>
            </a:r>
            <a:r>
              <a:rPr lang="es-CO" dirty="0"/>
              <a:t>institucional de PQRS.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482756" y="579819"/>
            <a:ext cx="8821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La oficina de atención al usuario lleva el control de las peticiones, quejas, reclamos y sugerencias, formuladas por los usuario internos y externos, las cuales se realizan a través de los correo electrónico atencionalusuario@ito.edu.co y notificacionesjudiciales@itp.edu.co  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04" y="3565201"/>
            <a:ext cx="868755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" y="133877"/>
            <a:ext cx="1902117" cy="20179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48" y="4644132"/>
            <a:ext cx="1477106" cy="1356204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114563"/>
            <a:ext cx="11395802" cy="241762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 smtClean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2633010"/>
            <a:ext cx="11326153" cy="2273097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5458" y="215389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ACCIONES DE MEJORA: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49838" y="551467"/>
            <a:ext cx="10325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Realizar capacitaciones del correcto funcionamiento del Sistema de Gestión </a:t>
            </a:r>
            <a:r>
              <a:rPr lang="es-CO" dirty="0" smtClean="0"/>
              <a:t>Documental </a:t>
            </a:r>
            <a:r>
              <a:rPr lang="es-CO" dirty="0"/>
              <a:t>a los funcionarios </a:t>
            </a:r>
            <a:endParaRPr lang="es-CO" dirty="0" smtClean="0"/>
          </a:p>
          <a:p>
            <a:pPr algn="just"/>
            <a:r>
              <a:rPr lang="es-CO" dirty="0" smtClean="0"/>
              <a:t>que </a:t>
            </a:r>
            <a:r>
              <a:rPr lang="es-CO" dirty="0"/>
              <a:t>deban conocer el proceso para la asociación de </a:t>
            </a:r>
            <a:r>
              <a:rPr lang="es-CO" dirty="0" smtClean="0"/>
              <a:t>respuestas en </a:t>
            </a:r>
            <a:r>
              <a:rPr lang="es-CO" dirty="0"/>
              <a:t>cuanto a PQRS.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49838" y="1045916"/>
            <a:ext cx="10325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Compromiso por parte de los funcionarios en cuanto a la revisión diaria de su </a:t>
            </a:r>
            <a:r>
              <a:rPr lang="es-CO" dirty="0" smtClean="0"/>
              <a:t>bandeja de entrada </a:t>
            </a:r>
          </a:p>
          <a:p>
            <a:pPr algn="just"/>
            <a:r>
              <a:rPr lang="es-CO" dirty="0" smtClean="0"/>
              <a:t>del correo institucional asignado, </a:t>
            </a:r>
            <a:r>
              <a:rPr lang="es-CO" dirty="0"/>
              <a:t>con el objetivo de que </a:t>
            </a:r>
            <a:r>
              <a:rPr lang="es-CO" dirty="0" smtClean="0"/>
              <a:t>estén </a:t>
            </a:r>
            <a:r>
              <a:rPr lang="es-CO" dirty="0"/>
              <a:t>al día con los radicados asignados. </a:t>
            </a: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366487" y="1611502"/>
            <a:ext cx="10245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Atender y responder los correos de reportes PQRS sin respuesta asociada enviados </a:t>
            </a:r>
            <a:r>
              <a:rPr lang="es-CO" dirty="0" smtClean="0"/>
              <a:t>periódicamente </a:t>
            </a:r>
          </a:p>
          <a:p>
            <a:pPr algn="just"/>
            <a:r>
              <a:rPr lang="es-CO" dirty="0" smtClean="0"/>
              <a:t>por la oficina de atención al usuario a </a:t>
            </a:r>
            <a:r>
              <a:rPr lang="es-CO" dirty="0"/>
              <a:t>través </a:t>
            </a:r>
            <a:r>
              <a:rPr lang="es-CO" dirty="0" smtClean="0"/>
              <a:t>del </a:t>
            </a:r>
            <a:r>
              <a:rPr lang="es-CO" dirty="0"/>
              <a:t>correo </a:t>
            </a:r>
            <a:r>
              <a:rPr lang="es-CO" dirty="0" smtClean="0">
                <a:hlinkClick r:id="rId4"/>
              </a:rPr>
              <a:t>atencionalusuario@itp.edu.co</a:t>
            </a:r>
            <a:r>
              <a:rPr lang="es-CO" dirty="0" smtClean="0"/>
              <a:t> e </a:t>
            </a:r>
            <a:r>
              <a:rPr lang="es-CO" dirty="0"/>
              <a:t>informar </a:t>
            </a:r>
            <a:r>
              <a:rPr lang="es-CO" dirty="0" smtClean="0"/>
              <a:t>por </a:t>
            </a:r>
            <a:r>
              <a:rPr lang="es-CO" dirty="0"/>
              <a:t>ese </a:t>
            </a:r>
            <a:endParaRPr lang="es-CO" dirty="0" smtClean="0"/>
          </a:p>
          <a:p>
            <a:pPr algn="just"/>
            <a:r>
              <a:rPr lang="es-CO" dirty="0" smtClean="0"/>
              <a:t>mismo </a:t>
            </a:r>
            <a:r>
              <a:rPr lang="es-CO" dirty="0"/>
              <a:t>medio los avances </a:t>
            </a:r>
            <a:r>
              <a:rPr lang="es-CO" dirty="0" smtClean="0"/>
              <a:t>conseguidos</a:t>
            </a:r>
            <a:r>
              <a:rPr lang="es-CO" dirty="0"/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54918" y="2791627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RECOMENDACIONES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20050" y="3125363"/>
            <a:ext cx="9673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Toda PQRS que llegue a los correos Institucionales de los funcionarios y contratistas, </a:t>
            </a:r>
            <a:r>
              <a:rPr lang="es-CO" dirty="0" smtClean="0"/>
              <a:t>debe </a:t>
            </a:r>
            <a:r>
              <a:rPr lang="es-CO" dirty="0"/>
              <a:t>ser direccionada al correo </a:t>
            </a:r>
            <a:r>
              <a:rPr lang="es-CO" dirty="0">
                <a:hlinkClick r:id="rId4"/>
              </a:rPr>
              <a:t>atencionalusuario@itp.edu.co </a:t>
            </a:r>
            <a:r>
              <a:rPr lang="es-CO" dirty="0" smtClean="0"/>
              <a:t>de </a:t>
            </a:r>
            <a:r>
              <a:rPr lang="es-CO" dirty="0"/>
              <a:t>manera </a:t>
            </a:r>
            <a:r>
              <a:rPr lang="es-CO" dirty="0" smtClean="0"/>
              <a:t>inmediata para </a:t>
            </a:r>
            <a:r>
              <a:rPr lang="es-CO" dirty="0"/>
              <a:t>su radicación y asignación.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20050" y="3631245"/>
            <a:ext cx="9673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Los funcionarios y/o contratistas deben revisar a diario el aplicativo vigente </a:t>
            </a:r>
            <a:r>
              <a:rPr lang="es-CO" dirty="0" smtClean="0"/>
              <a:t>Sistema de </a:t>
            </a:r>
            <a:r>
              <a:rPr lang="es-CO" dirty="0"/>
              <a:t>Gestión Documental, con el fin de identificar y gestionar las PQRS asignadas.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35554" y="4178359"/>
            <a:ext cx="9596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Todos los funcionarios y/o contratistas a los que les haya sido asignada la </a:t>
            </a:r>
            <a:r>
              <a:rPr lang="es-CO" dirty="0" smtClean="0"/>
              <a:t>tarea, tienen </a:t>
            </a:r>
            <a:r>
              <a:rPr lang="es-CO" dirty="0"/>
              <a:t>la obligación y responsabilidad de gestionar y dar respuesta oportuna a </a:t>
            </a:r>
            <a:r>
              <a:rPr lang="es-CO" dirty="0" smtClean="0"/>
              <a:t>las PQRS</a:t>
            </a:r>
            <a:r>
              <a:rPr lang="es-CO" dirty="0"/>
              <a:t>, sin necesidad de esperar la llegada de la comunicación física.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93" y="575951"/>
            <a:ext cx="1178531" cy="1131577"/>
          </a:xfrm>
          <a:prstGeom prst="rect">
            <a:avLst/>
          </a:prstGeom>
        </p:spPr>
      </p:pic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89838" y="71852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4" y="2886981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35" y="3023144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03587" y="3238830"/>
            <a:ext cx="34496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5545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1935</Words>
  <Application>Microsoft Office PowerPoint</Application>
  <PresentationFormat>Panorámica</PresentationFormat>
  <Paragraphs>502</Paragraphs>
  <Slides>10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Calibri</vt:lpstr>
      <vt:lpstr>Wingdings</vt:lpstr>
      <vt:lpstr>Poppins SemiBold</vt:lpstr>
      <vt:lpstr>Arial</vt:lpstr>
      <vt:lpstr>Times New Roman</vt:lpstr>
      <vt:lpstr>Open Sans Light</vt:lpstr>
      <vt:lpstr>League Spartan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181</cp:revision>
  <dcterms:created xsi:type="dcterms:W3CDTF">2021-09-26T15:48:41Z</dcterms:created>
  <dcterms:modified xsi:type="dcterms:W3CDTF">2023-07-26T00:33:22Z</dcterms:modified>
</cp:coreProperties>
</file>